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71" r:id="rId13"/>
    <p:sldId id="272" r:id="rId14"/>
    <p:sldId id="273" r:id="rId15"/>
    <p:sldId id="265" r:id="rId16"/>
    <p:sldId id="270" r:id="rId17"/>
    <p:sldId id="267" r:id="rId18"/>
    <p:sldId id="268" r:id="rId19"/>
    <p:sldId id="269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93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30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031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167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45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9562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8178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035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334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45715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048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0F55FC6-2126-406B-A5C6-91420CC163E2}" type="datetimeFigureOut">
              <a:rPr lang="es-CL" smtClean="0"/>
              <a:t>27-04-2020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2E055B0-E21A-4A8B-982A-E2340034763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415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63FE6F10-B3AD-4403-94CA-F51155286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364D6A39-A4F7-4B00-9F42-3BC67177DB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13553ADF-88A1-4645-B819-890CA3DF7D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B5D0D97D-7911-4A25-88E2-4D81FD4AB2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0D10F3E-5F66-4273-8462-2E38DD4E5A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5138" y="857675"/>
            <a:ext cx="3113366" cy="3622844"/>
          </a:xfrm>
        </p:spPr>
        <p:txBody>
          <a:bodyPr>
            <a:normAutofit/>
          </a:bodyPr>
          <a:lstStyle/>
          <a:p>
            <a:r>
              <a:rPr lang="es-CL" sz="5400" dirty="0"/>
              <a:t>A  contar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78E9745-83E4-4AEE-974F-71EAAFCAF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0328" y="4541697"/>
            <a:ext cx="3082986" cy="1543422"/>
          </a:xfrm>
        </p:spPr>
        <p:txBody>
          <a:bodyPr>
            <a:normAutofit/>
          </a:bodyPr>
          <a:lstStyle/>
          <a:p>
            <a:endParaRPr lang="es-CL" sz="2000"/>
          </a:p>
        </p:txBody>
      </p:sp>
      <p:pic>
        <p:nvPicPr>
          <p:cNvPr id="9218" name="Picture 2" descr="Las 8 mejores imágenes de los dedos | Dedos, Nombres de los dedos ...">
            <a:extLst>
              <a:ext uri="{FF2B5EF4-FFF2-40B4-BE49-F238E27FC236}">
                <a16:creationId xmlns:a16="http://schemas.microsoft.com/office/drawing/2014/main" xmlns="" id="{0B404D1C-8DAA-4129-90B5-163ECF88FF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40" r="1" b="2753"/>
          <a:stretch/>
        </p:blipFill>
        <p:spPr bwMode="auto">
          <a:xfrm>
            <a:off x="872064" y="857675"/>
            <a:ext cx="6045576" cy="51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616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9BF2539-2367-49BE-9681-E3B139EC2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2600" b="1" cap="all" dirty="0" err="1">
                <a:solidFill>
                  <a:srgbClr val="FFFFFF"/>
                </a:solidFill>
              </a:rPr>
              <a:t>En</a:t>
            </a:r>
            <a:r>
              <a:rPr lang="en-US" sz="2600" b="1" cap="all" dirty="0">
                <a:solidFill>
                  <a:srgbClr val="FFFFFF"/>
                </a:solidFill>
              </a:rPr>
              <a:t> una </a:t>
            </a:r>
            <a:r>
              <a:rPr lang="en-US" sz="2600" b="1" cap="all" dirty="0" err="1">
                <a:solidFill>
                  <a:srgbClr val="FFFFFF"/>
                </a:solidFill>
              </a:rPr>
              <a:t>quinta</a:t>
            </a:r>
            <a:r>
              <a:rPr lang="en-US" sz="2600" b="1" cap="all" dirty="0">
                <a:solidFill>
                  <a:srgbClr val="FFFFFF"/>
                </a:solidFill>
              </a:rPr>
              <a:t>  instancia, </a:t>
            </a:r>
            <a:r>
              <a:rPr lang="en-US" sz="2600" b="1" cap="all" dirty="0" err="1">
                <a:solidFill>
                  <a:srgbClr val="FFFFFF"/>
                </a:solidFill>
              </a:rPr>
              <a:t>si</a:t>
            </a:r>
            <a:r>
              <a:rPr lang="en-US" sz="2600" b="1" cap="all" dirty="0">
                <a:solidFill>
                  <a:srgbClr val="FFFFFF"/>
                </a:solidFill>
              </a:rPr>
              <a:t> lo </a:t>
            </a:r>
            <a:r>
              <a:rPr lang="en-US" sz="2600" b="1" cap="all" dirty="0" err="1">
                <a:solidFill>
                  <a:srgbClr val="FFFFFF"/>
                </a:solidFill>
              </a:rPr>
              <a:t>amerita</a:t>
            </a:r>
            <a:r>
              <a:rPr lang="en-US" sz="2600" b="1" cap="all" dirty="0">
                <a:solidFill>
                  <a:srgbClr val="FFFFFF"/>
                </a:solidFill>
              </a:rPr>
              <a:t>, </a:t>
            </a:r>
            <a:r>
              <a:rPr lang="en-US" sz="2600" b="1" cap="all" dirty="0" err="1">
                <a:solidFill>
                  <a:srgbClr val="FFFFFF"/>
                </a:solidFill>
              </a:rPr>
              <a:t>indique</a:t>
            </a:r>
            <a:r>
              <a:rPr lang="en-US" sz="2600" b="1" cap="all" dirty="0">
                <a:solidFill>
                  <a:srgbClr val="FFFFFF"/>
                </a:solidFill>
              </a:rPr>
              <a:t> a sus </a:t>
            </a:r>
            <a:r>
              <a:rPr lang="en-US" sz="2600" b="1" cap="all" dirty="0" err="1">
                <a:solidFill>
                  <a:srgbClr val="FFFFFF"/>
                </a:solidFill>
              </a:rPr>
              <a:t>estudiantes</a:t>
            </a:r>
            <a:r>
              <a:rPr lang="en-US" sz="2600" b="1" cap="all" dirty="0">
                <a:solidFill>
                  <a:srgbClr val="FFFFFF"/>
                </a:solidFill>
              </a:rPr>
              <a:t> que le </a:t>
            </a:r>
            <a:r>
              <a:rPr lang="en-US" sz="2600" b="1" cap="all" dirty="0" err="1">
                <a:solidFill>
                  <a:srgbClr val="FFFFFF"/>
                </a:solidFill>
              </a:rPr>
              <a:t>representen</a:t>
            </a:r>
            <a:r>
              <a:rPr lang="en-US" sz="2600" b="1" cap="all" dirty="0">
                <a:solidFill>
                  <a:srgbClr val="FFFFFF"/>
                </a:solidFill>
              </a:rPr>
              <a:t> el </a:t>
            </a:r>
            <a:r>
              <a:rPr lang="en-US" sz="2600" b="1" cap="all" dirty="0" err="1">
                <a:solidFill>
                  <a:srgbClr val="FFFFFF"/>
                </a:solidFill>
              </a:rPr>
              <a:t>numero</a:t>
            </a:r>
            <a:r>
              <a:rPr lang="en-US" sz="2600" b="1" cap="all" dirty="0">
                <a:solidFill>
                  <a:srgbClr val="FFFFFF"/>
                </a:solidFill>
              </a:rPr>
              <a:t> 8 con los </a:t>
            </a:r>
            <a:r>
              <a:rPr lang="en-US" sz="2600" b="1" cap="all" dirty="0" err="1">
                <a:solidFill>
                  <a:srgbClr val="FFFFFF"/>
                </a:solidFill>
              </a:rPr>
              <a:t>dedos</a:t>
            </a:r>
            <a:r>
              <a:rPr lang="en-US" sz="2600" b="1" cap="all" dirty="0">
                <a:solidFill>
                  <a:srgbClr val="FFFFFF"/>
                </a:solidFill>
              </a:rPr>
              <a:t> de las dos manos.</a:t>
            </a:r>
          </a:p>
        </p:txBody>
      </p:sp>
      <p:pic>
        <p:nvPicPr>
          <p:cNvPr id="4" name="Marcador de contenido 3" descr="Ilustración vectorial de contar la mano | Vector Premium">
            <a:extLst>
              <a:ext uri="{FF2B5EF4-FFF2-40B4-BE49-F238E27FC236}">
                <a16:creationId xmlns:a16="http://schemas.microsoft.com/office/drawing/2014/main" xmlns="" id="{7566EF33-829B-4ABD-91C0-F48E44BB0664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47" t="53532" r="40248"/>
          <a:stretch/>
        </p:blipFill>
        <p:spPr bwMode="auto">
          <a:xfrm>
            <a:off x="2058425" y="857675"/>
            <a:ext cx="4852324" cy="5140669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4202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09C0BCD-BEE9-423F-A51C-BCCD8E5EAA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98D094-42B2-42BA-AA14-E8FBE073A5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8465D64B-59F4-4BDC-B833-A17EF1E046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63FE6F10-B3AD-4403-94CA-F51155286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xmlns="" id="{364D6A39-A4F7-4B00-9F42-3BC67177DB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13553ADF-88A1-4645-B819-890CA3DF7D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B5D0D97D-7911-4A25-88E2-4D81FD4AB2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09913BC-6279-4092-A833-0FB993A6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000" b="1" cap="all">
                <a:solidFill>
                  <a:srgbClr val="FFFFFF"/>
                </a:solidFill>
              </a:rPr>
              <a:t>Una vez que los niños hayan realizado los  ejercicio con los dedos de las manos</a:t>
            </a:r>
          </a:p>
        </p:txBody>
      </p:sp>
      <p:pic>
        <p:nvPicPr>
          <p:cNvPr id="5122" name="Picture 2" descr="Dibujo para colorear contar - Dibujos Para Imprimir Gratis">
            <a:extLst>
              <a:ext uri="{FF2B5EF4-FFF2-40B4-BE49-F238E27FC236}">
                <a16:creationId xmlns:a16="http://schemas.microsoft.com/office/drawing/2014/main" xmlns="" id="{C8DCAD9B-73C2-4C82-B116-06118E162B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796" b="1"/>
          <a:stretch/>
        </p:blipFill>
        <p:spPr bwMode="auto">
          <a:xfrm>
            <a:off x="872063" y="857675"/>
            <a:ext cx="6505735" cy="51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318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DFBEA98-2B6D-4BA0-994A-0D8E18A4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4600" b="1" cap="all">
                <a:solidFill>
                  <a:srgbClr val="FFFFFF"/>
                </a:solidFill>
              </a:rPr>
              <a:t>Los ponemos a sumar </a:t>
            </a:r>
          </a:p>
        </p:txBody>
      </p:sp>
      <p:pic>
        <p:nvPicPr>
          <p:cNvPr id="6146" name="Picture 2" descr="Cómo influye cómo contamos con los dedos a la hora de calcular ...">
            <a:extLst>
              <a:ext uri="{FF2B5EF4-FFF2-40B4-BE49-F238E27FC236}">
                <a16:creationId xmlns:a16="http://schemas.microsoft.com/office/drawing/2014/main" xmlns="" id="{A5284DCB-E1D6-402F-8A0B-A76A189E19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2064" y="1732299"/>
            <a:ext cx="6045576" cy="3391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958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09C0BCD-BEE9-423F-A51C-BCCD8E5EAA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98D094-42B2-42BA-AA14-E8FBE073A5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8465D64B-59F4-4BDC-B833-A17EF1E046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63FE6F10-B3AD-4403-94CA-F51155286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xmlns="" id="{364D6A39-A4F7-4B00-9F42-3BC67177DB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13553ADF-88A1-4645-B819-890CA3DF7D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B5D0D97D-7911-4A25-88E2-4D81FD4AB2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F0D683-63F7-4123-A11C-621B6D6EE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4030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000" b="1" cap="all" dirty="0" err="1">
                <a:solidFill>
                  <a:srgbClr val="FFFFFF"/>
                </a:solidFill>
              </a:rPr>
              <a:t>Recuerda</a:t>
            </a:r>
            <a:r>
              <a:rPr lang="en-US" sz="3000" b="1" cap="all" dirty="0">
                <a:solidFill>
                  <a:srgbClr val="FFFFFF"/>
                </a:solidFill>
              </a:rPr>
              <a:t> que el </a:t>
            </a:r>
            <a:r>
              <a:rPr lang="en-US" sz="3000" b="1" cap="all" dirty="0" err="1">
                <a:solidFill>
                  <a:srgbClr val="FFFFFF"/>
                </a:solidFill>
              </a:rPr>
              <a:t>símbolo,para</a:t>
            </a:r>
            <a:r>
              <a:rPr lang="en-US" sz="3000" b="1" cap="all" dirty="0">
                <a:solidFill>
                  <a:srgbClr val="FFFFFF"/>
                </a:solidFill>
              </a:rPr>
              <a:t> </a:t>
            </a:r>
            <a:r>
              <a:rPr lang="en-US" sz="3000" b="1" cap="all" dirty="0" err="1">
                <a:solidFill>
                  <a:srgbClr val="FFFFFF"/>
                </a:solidFill>
              </a:rPr>
              <a:t>sumar</a:t>
            </a:r>
            <a:r>
              <a:rPr lang="en-US" sz="3000" b="1" cap="all" dirty="0">
                <a:solidFill>
                  <a:srgbClr val="FFFFFF"/>
                </a:solidFill>
              </a:rPr>
              <a:t> es una </a:t>
            </a:r>
            <a:r>
              <a:rPr lang="en-US" sz="3000" b="1" cap="all" dirty="0" err="1">
                <a:solidFill>
                  <a:srgbClr val="FFFFFF"/>
                </a:solidFill>
              </a:rPr>
              <a:t>cruz</a:t>
            </a:r>
            <a:r>
              <a:rPr lang="en-US" sz="3000" b="1" cap="all" dirty="0">
                <a:solidFill>
                  <a:srgbClr val="FFFFFF"/>
                </a:solidFill>
              </a:rPr>
              <a:t>  </a:t>
            </a:r>
          </a:p>
        </p:txBody>
      </p:sp>
      <p:pic>
        <p:nvPicPr>
          <p:cNvPr id="7170" name="Picture 2" descr="Resultado de imagen para el signo de la suma | Conmutativa ...">
            <a:extLst>
              <a:ext uri="{FF2B5EF4-FFF2-40B4-BE49-F238E27FC236}">
                <a16:creationId xmlns:a16="http://schemas.microsoft.com/office/drawing/2014/main" xmlns="" id="{E1CA1662-921B-4507-B9CD-49AB00A5C3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2" r="1" b="1"/>
          <a:stretch/>
        </p:blipFill>
        <p:spPr bwMode="auto">
          <a:xfrm>
            <a:off x="872064" y="857675"/>
            <a:ext cx="6045576" cy="51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759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09C0BCD-BEE9-423F-A51C-BCCD8E5EAA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98D094-42B2-42BA-AA14-E8FBE073A5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8465D64B-59F4-4BDC-B833-A17EF1E046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8677094E-F0FE-4EC2-9511-5A411A2E11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xmlns="" id="{E0E1ADA3-256B-436F-BB84-15BF272B4B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7DDC7D3D-A4F6-4638-B02B-2DBB6C11F5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736924" y="4220801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5C091E65-5627-4CC0-82AA-74A3C89D7C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B50E366-666A-4C62-8B1C-BA87A978A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924" y="857675"/>
            <a:ext cx="4566230" cy="34377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5000" b="1" cap="all">
                <a:solidFill>
                  <a:srgbClr val="FFFFFF"/>
                </a:solidFill>
              </a:rPr>
              <a:t>Observar atentamente </a:t>
            </a:r>
          </a:p>
        </p:txBody>
      </p:sp>
      <p:pic>
        <p:nvPicPr>
          <p:cNvPr id="8194" name="Picture 2" descr="Emoticon De La Historieta Que Sostiene Una Lupa Ilustración del ...">
            <a:extLst>
              <a:ext uri="{FF2B5EF4-FFF2-40B4-BE49-F238E27FC236}">
                <a16:creationId xmlns:a16="http://schemas.microsoft.com/office/drawing/2014/main" xmlns="" id="{5CFF679D-8488-46F8-B8FC-E42E470460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51" b="3"/>
          <a:stretch/>
        </p:blipFill>
        <p:spPr bwMode="auto">
          <a:xfrm>
            <a:off x="872064" y="857675"/>
            <a:ext cx="4593715" cy="51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718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B3487E-3D93-4995-9DF4-6CBFB7EE6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4351" y="783019"/>
            <a:ext cx="3113366" cy="362284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85000"/>
              </a:lnSpc>
            </a:pPr>
            <a:r>
              <a:rPr lang="en-US" sz="3800" b="1" cap="all" dirty="0">
                <a:solidFill>
                  <a:srgbClr val="FFFFFF"/>
                </a:solidFill>
              </a:rPr>
              <a:t>. </a:t>
            </a:r>
            <a:r>
              <a:rPr lang="en-US" sz="3100" b="1" cap="all" dirty="0">
                <a:solidFill>
                  <a:srgbClr val="FFFFFF"/>
                </a:solidFill>
              </a:rPr>
              <a:t>Responder las </a:t>
            </a:r>
            <a:r>
              <a:rPr lang="en-US" sz="3100" b="1" cap="all" dirty="0" err="1">
                <a:solidFill>
                  <a:srgbClr val="FFFFFF"/>
                </a:solidFill>
              </a:rPr>
              <a:t>siguiente</a:t>
            </a:r>
            <a:r>
              <a:rPr lang="en-US" sz="3100" b="1" cap="all" dirty="0">
                <a:solidFill>
                  <a:srgbClr val="FFFFFF"/>
                </a:solidFill>
              </a:rPr>
              <a:t> </a:t>
            </a:r>
            <a:r>
              <a:rPr lang="en-US" sz="3100" b="1" cap="all" dirty="0" err="1">
                <a:solidFill>
                  <a:srgbClr val="FFFFFF"/>
                </a:solidFill>
              </a:rPr>
              <a:t>preguntas</a:t>
            </a:r>
            <a:r>
              <a:rPr lang="en-US" sz="3100" b="1" cap="all" dirty="0">
                <a:solidFill>
                  <a:srgbClr val="FFFFFF"/>
                </a:solidFill>
              </a:rPr>
              <a:t/>
            </a:r>
            <a:br>
              <a:rPr lang="en-US" sz="3100" b="1" cap="all" dirty="0">
                <a:solidFill>
                  <a:srgbClr val="FFFFFF"/>
                </a:solidFill>
              </a:rPr>
            </a:br>
            <a:r>
              <a:rPr lang="en-US" sz="3100" b="1" cap="all" dirty="0">
                <a:solidFill>
                  <a:srgbClr val="FFFFFF"/>
                </a:solidFill>
              </a:rPr>
              <a:t>¿</a:t>
            </a:r>
            <a:r>
              <a:rPr lang="en-US" sz="3100" b="1" cap="all" dirty="0" err="1">
                <a:solidFill>
                  <a:srgbClr val="FFFFFF"/>
                </a:solidFill>
              </a:rPr>
              <a:t>cuantos</a:t>
            </a:r>
            <a:r>
              <a:rPr lang="en-US" sz="3100" b="1" cap="all" dirty="0">
                <a:solidFill>
                  <a:srgbClr val="FFFFFF"/>
                </a:solidFill>
              </a:rPr>
              <a:t> es  5 </a:t>
            </a:r>
            <a:r>
              <a:rPr lang="en-US" sz="3100" b="1" cap="all" dirty="0" err="1">
                <a:solidFill>
                  <a:srgbClr val="FFFFFF"/>
                </a:solidFill>
              </a:rPr>
              <a:t>dedos</a:t>
            </a:r>
            <a:r>
              <a:rPr lang="en-US" sz="3100" b="1" cap="all" dirty="0">
                <a:solidFill>
                  <a:srgbClr val="FFFFFF"/>
                </a:solidFill>
              </a:rPr>
              <a:t> de </a:t>
            </a:r>
            <a:r>
              <a:rPr lang="en-US" sz="3100" b="1" cap="all" dirty="0" err="1">
                <a:solidFill>
                  <a:srgbClr val="FFFFFF"/>
                </a:solidFill>
              </a:rPr>
              <a:t>tu</a:t>
            </a:r>
            <a:r>
              <a:rPr lang="en-US" sz="3100" b="1" cap="all" dirty="0">
                <a:solidFill>
                  <a:srgbClr val="FFFFFF"/>
                </a:solidFill>
              </a:rPr>
              <a:t> mano mas </a:t>
            </a:r>
            <a:r>
              <a:rPr lang="en-US" sz="3100" b="1" cap="all" dirty="0" err="1">
                <a:solidFill>
                  <a:srgbClr val="FFFFFF"/>
                </a:solidFill>
              </a:rPr>
              <a:t>uno</a:t>
            </a:r>
            <a:r>
              <a:rPr lang="en-US" sz="3100" b="1" cap="all" dirty="0">
                <a:solidFill>
                  <a:srgbClr val="FFFFFF"/>
                </a:solidFill>
              </a:rPr>
              <a:t> ? </a:t>
            </a:r>
            <a:r>
              <a:rPr lang="en-US" sz="3800" b="1" cap="all" dirty="0">
                <a:solidFill>
                  <a:srgbClr val="FFFFFF"/>
                </a:solidFill>
              </a:rPr>
              <a:t/>
            </a:r>
            <a:br>
              <a:rPr lang="en-US" sz="3800" b="1" cap="all" dirty="0">
                <a:solidFill>
                  <a:srgbClr val="FFFFFF"/>
                </a:solidFill>
              </a:rPr>
            </a:br>
            <a:r>
              <a:rPr lang="en-US" sz="3800" b="1" cap="all" dirty="0">
                <a:solidFill>
                  <a:srgbClr val="FFFFFF"/>
                </a:solidFill>
              </a:rPr>
              <a:t/>
            </a:r>
            <a:br>
              <a:rPr lang="en-US" sz="3800" b="1" cap="all" dirty="0">
                <a:solidFill>
                  <a:srgbClr val="FFFFFF"/>
                </a:solidFill>
              </a:rPr>
            </a:br>
            <a:endParaRPr lang="en-US" sz="3800" b="1" cap="all" dirty="0">
              <a:solidFill>
                <a:srgbClr val="FFFFFF"/>
              </a:solidFill>
            </a:endParaRPr>
          </a:p>
        </p:txBody>
      </p:sp>
      <p:pic>
        <p:nvPicPr>
          <p:cNvPr id="4" name="Marcador de contenido 3" descr="Suma con las manos | Fichas de matematicas, Fichas, Matemáticas de ...">
            <a:extLst>
              <a:ext uri="{FF2B5EF4-FFF2-40B4-BE49-F238E27FC236}">
                <a16:creationId xmlns:a16="http://schemas.microsoft.com/office/drawing/2014/main" xmlns="" id="{58A7DD60-6A93-4E8D-ACAE-11167038367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1" t="3395" r="54554" b="64489"/>
          <a:stretch/>
        </p:blipFill>
        <p:spPr bwMode="auto">
          <a:xfrm>
            <a:off x="236220" y="1400783"/>
            <a:ext cx="6681420" cy="3561067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51202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EA4EC5-7159-438A-B21B-94A9BED0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800" b="1" cap="all">
                <a:solidFill>
                  <a:srgbClr val="FFFFFF"/>
                </a:solidFill>
              </a:rPr>
              <a:t>No olvidar realizar los ejercicios con tus dedos de las manos </a:t>
            </a:r>
          </a:p>
        </p:txBody>
      </p:sp>
      <p:pic>
        <p:nvPicPr>
          <p:cNvPr id="4" name="Marcador de contenido 3" descr="Suma con las manos | Fichas de matematicas, Fichas, Matemáticas de ...">
            <a:extLst>
              <a:ext uri="{FF2B5EF4-FFF2-40B4-BE49-F238E27FC236}">
                <a16:creationId xmlns:a16="http://schemas.microsoft.com/office/drawing/2014/main" xmlns="" id="{8F5F288F-F9E3-4CB4-A335-346CB4780D6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1" t="3395" r="54554" b="64489"/>
          <a:stretch/>
        </p:blipFill>
        <p:spPr bwMode="auto">
          <a:xfrm>
            <a:off x="872064" y="1894169"/>
            <a:ext cx="6045576" cy="3067681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76982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F0C7CB-8173-44ED-9DF3-1E0A09DC0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800" b="1" cap="all" dirty="0">
                <a:solidFill>
                  <a:srgbClr val="FFFFFF"/>
                </a:solidFill>
              </a:rPr>
              <a:t>Responder </a:t>
            </a:r>
          </a:p>
        </p:txBody>
      </p:sp>
      <p:pic>
        <p:nvPicPr>
          <p:cNvPr id="4" name="Marcador de contenido 3" descr="Suma con las manos | Fichas de matematicas, Fichas, Matemáticas de ...">
            <a:extLst>
              <a:ext uri="{FF2B5EF4-FFF2-40B4-BE49-F238E27FC236}">
                <a16:creationId xmlns:a16="http://schemas.microsoft.com/office/drawing/2014/main" xmlns="" id="{DBAD9CA6-635B-442D-B002-FA31AB8AFDC2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95" r="6459" b="64489"/>
          <a:stretch/>
        </p:blipFill>
        <p:spPr bwMode="auto">
          <a:xfrm>
            <a:off x="872064" y="1627848"/>
            <a:ext cx="6045576" cy="3600323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84252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191893-B947-4802-BDA0-2E788B638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800" b="1" cap="all">
                <a:solidFill>
                  <a:srgbClr val="FFFFFF"/>
                </a:solidFill>
              </a:rPr>
              <a:t>Responder </a:t>
            </a:r>
          </a:p>
        </p:txBody>
      </p:sp>
      <p:pic>
        <p:nvPicPr>
          <p:cNvPr id="4" name="Marcador de contenido 3" descr="Suma con las manos | Fichas de matematicas, Fichas, Matemáticas de ...">
            <a:extLst>
              <a:ext uri="{FF2B5EF4-FFF2-40B4-BE49-F238E27FC236}">
                <a16:creationId xmlns:a16="http://schemas.microsoft.com/office/drawing/2014/main" xmlns="" id="{B60DA236-BFBB-4D6C-A7E0-23A8171A4C9C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2" t="31855" r="53011" b="34447"/>
          <a:stretch/>
        </p:blipFill>
        <p:spPr bwMode="auto">
          <a:xfrm>
            <a:off x="872064" y="1781859"/>
            <a:ext cx="6045576" cy="3292301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55889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8C7E11-CA3C-4497-9DB3-FBD78C501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800" b="1" cap="all">
                <a:solidFill>
                  <a:srgbClr val="FFFFFF"/>
                </a:solidFill>
              </a:rPr>
              <a:t>Responder sumando con tus manos </a:t>
            </a:r>
          </a:p>
        </p:txBody>
      </p:sp>
      <p:pic>
        <p:nvPicPr>
          <p:cNvPr id="4" name="Marcador de contenido 3" descr="Suma con las manos | Fichas de matematicas, Fichas, Matemáticas de ...">
            <a:extLst>
              <a:ext uri="{FF2B5EF4-FFF2-40B4-BE49-F238E27FC236}">
                <a16:creationId xmlns:a16="http://schemas.microsoft.com/office/drawing/2014/main" xmlns="" id="{AACC2717-9B6D-486B-8919-0A25141C4864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97" t="65553" r="5309"/>
          <a:stretch/>
        </p:blipFill>
        <p:spPr bwMode="auto">
          <a:xfrm>
            <a:off x="872064" y="1824955"/>
            <a:ext cx="6045576" cy="3206109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2955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313CB9C-0E39-4482-85B3-CB26131B2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5137" y="857675"/>
            <a:ext cx="3430805" cy="3622844"/>
          </a:xfrm>
        </p:spPr>
        <p:txBody>
          <a:bodyPr>
            <a:normAutofit/>
          </a:bodyPr>
          <a:lstStyle/>
          <a:p>
            <a:r>
              <a:rPr lang="es-CL" sz="2400" dirty="0" err="1"/>
              <a:t>REPRESENATaCIONES</a:t>
            </a:r>
            <a:r>
              <a:rPr lang="es-CL" sz="2400" dirty="0"/>
              <a:t> Y COMBINACIONES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FE152BA-10FE-4FBD-BCC5-FB238EBF33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0328" y="4541697"/>
            <a:ext cx="3082986" cy="1543422"/>
          </a:xfrm>
        </p:spPr>
        <p:txBody>
          <a:bodyPr>
            <a:normAutofit/>
          </a:bodyPr>
          <a:lstStyle/>
          <a:p>
            <a:endParaRPr lang="es-CL" sz="2000" dirty="0"/>
          </a:p>
        </p:txBody>
      </p:sp>
      <p:pic>
        <p:nvPicPr>
          <p:cNvPr id="4" name="Imagen 3" descr="vamos a sumar con los dedos (7) - Orientación Andújar - Recursos ...">
            <a:extLst>
              <a:ext uri="{FF2B5EF4-FFF2-40B4-BE49-F238E27FC236}">
                <a16:creationId xmlns:a16="http://schemas.microsoft.com/office/drawing/2014/main" xmlns="" id="{7352B394-CC06-447C-BA08-5DB1F143270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29921" r="2829" b="9853"/>
          <a:stretch/>
        </p:blipFill>
        <p:spPr bwMode="auto">
          <a:xfrm>
            <a:off x="872064" y="2006555"/>
            <a:ext cx="6045576" cy="2842908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214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09C0BCD-BEE9-423F-A51C-BCCD8E5EAA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98D094-42B2-42BA-AA14-E8FBE073A5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8465D64B-59F4-4BDC-B833-A17EF1E046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8677094E-F0FE-4EC2-9511-5A411A2E11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xmlns="" id="{E0E1ADA3-256B-436F-BB84-15BF272B4B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7DDC7D3D-A4F6-4638-B02B-2DBB6C11F5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736924" y="4220801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5C091E65-5627-4CC0-82AA-74A3C89D7C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6D3E2AB-586A-4542-9CBF-F39E8C1B9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924" y="857675"/>
            <a:ext cx="4566230" cy="343778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4500" b="1" cap="all" dirty="0" err="1">
                <a:solidFill>
                  <a:srgbClr val="FFFFFF"/>
                </a:solidFill>
              </a:rPr>
              <a:t>Felicitaciones</a:t>
            </a:r>
            <a:r>
              <a:rPr lang="en-US" sz="4500" b="1" cap="all" dirty="0">
                <a:solidFill>
                  <a:srgbClr val="FFFFFF"/>
                </a:solidFill>
              </a:rPr>
              <a:t> </a:t>
            </a:r>
            <a:r>
              <a:rPr lang="en-US" sz="4500" b="1" cap="all" dirty="0" err="1">
                <a:solidFill>
                  <a:srgbClr val="FFFFFF"/>
                </a:solidFill>
              </a:rPr>
              <a:t>realizaste</a:t>
            </a:r>
            <a:r>
              <a:rPr lang="en-US" sz="4500" b="1" cap="all" dirty="0">
                <a:solidFill>
                  <a:srgbClr val="FFFFFF"/>
                </a:solidFill>
              </a:rPr>
              <a:t> </a:t>
            </a:r>
            <a:r>
              <a:rPr lang="en-US" sz="4500" b="1" cap="all" dirty="0" err="1">
                <a:solidFill>
                  <a:srgbClr val="FFFFFF"/>
                </a:solidFill>
              </a:rPr>
              <a:t>tus</a:t>
            </a:r>
            <a:r>
              <a:rPr lang="en-US" sz="4500" b="1" cap="all" dirty="0">
                <a:solidFill>
                  <a:srgbClr val="FFFFFF"/>
                </a:solidFill>
              </a:rPr>
              <a:t> </a:t>
            </a:r>
            <a:r>
              <a:rPr lang="en-US" sz="4500" b="1" cap="all" dirty="0" err="1">
                <a:solidFill>
                  <a:srgbClr val="FFFFFF"/>
                </a:solidFill>
              </a:rPr>
              <a:t>ejercisios</a:t>
            </a:r>
            <a:r>
              <a:rPr lang="en-US" sz="4500" b="1" cap="all" dirty="0">
                <a:solidFill>
                  <a:srgbClr val="FFFFFF"/>
                </a:solidFill>
              </a:rPr>
              <a:t> </a:t>
            </a:r>
            <a:r>
              <a:rPr lang="en-US" sz="4500" b="1" cap="all" dirty="0" err="1">
                <a:solidFill>
                  <a:srgbClr val="FFFFFF"/>
                </a:solidFill>
              </a:rPr>
              <a:t>muy</a:t>
            </a:r>
            <a:r>
              <a:rPr lang="en-US" sz="4500" b="1" cap="all" dirty="0">
                <a:solidFill>
                  <a:srgbClr val="FFFFFF"/>
                </a:solidFill>
              </a:rPr>
              <a:t> bien </a:t>
            </a:r>
          </a:p>
        </p:txBody>
      </p:sp>
      <p:pic>
        <p:nvPicPr>
          <p:cNvPr id="10242" name="Picture 2" descr="Manos Humanas Que Aplauden Aisladas En El Fondo Blanco Aplauso ...">
            <a:extLst>
              <a:ext uri="{FF2B5EF4-FFF2-40B4-BE49-F238E27FC236}">
                <a16:creationId xmlns:a16="http://schemas.microsoft.com/office/drawing/2014/main" xmlns="" id="{247DC31F-7F63-43A4-9790-6EBBD43B71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" r="3380"/>
          <a:stretch/>
        </p:blipFill>
        <p:spPr bwMode="auto">
          <a:xfrm>
            <a:off x="872064" y="857675"/>
            <a:ext cx="4593715" cy="51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31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24AF37F0-1E8F-443E-AA28-4BC6348204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3DBE9D54-6250-40F2-A23A-F9CEBF5F91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E46E6328-0D82-4747-8B39-60373321BB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063A9C-3A29-46CB-8A9D-CC5B4083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06240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100" b="1" cap="all"/>
              <a:t>solicite a su hijo(a) que cuenten los dedos de sus manos en voz alta.</a:t>
            </a:r>
            <a:br>
              <a:rPr lang="en-US" sz="3100" b="1" cap="all"/>
            </a:br>
            <a:endParaRPr lang="en-US" sz="3100" b="1" cap="all"/>
          </a:p>
        </p:txBody>
      </p:sp>
      <p:pic>
        <p:nvPicPr>
          <p:cNvPr id="1028" name="Picture 4" descr="Ilustración de Manos Con Los Dedos Icono Para Contar Educación y ...">
            <a:extLst>
              <a:ext uri="{FF2B5EF4-FFF2-40B4-BE49-F238E27FC236}">
                <a16:creationId xmlns:a16="http://schemas.microsoft.com/office/drawing/2014/main" xmlns="" id="{2C9438AC-95CD-487C-8BA9-52779FC003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8048" y="741172"/>
            <a:ext cx="8095904" cy="3279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48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09C0BCD-BEE9-423F-A51C-BCCD8E5EAA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998D094-42B2-42BA-AA14-E8FBE073A5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8465D64B-59F4-4BDC-B833-A17EF1E046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3FE6F10-B3AD-4403-94CA-F51155286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364D6A39-A4F7-4B00-9F42-3BC67177DB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13553ADF-88A1-4645-B819-890CA3DF7D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5D0D97D-7911-4A25-88E2-4D81FD4AB2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F91F66B-6AF4-4CDF-8F13-02634839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800" b="1" cap="all">
                <a:solidFill>
                  <a:srgbClr val="FFFFFF"/>
                </a:solidFill>
              </a:rPr>
              <a:t>Luego, solicíteles que con sus manos muestren el número 5</a:t>
            </a:r>
          </a:p>
        </p:txBody>
      </p:sp>
      <p:pic>
        <p:nvPicPr>
          <p:cNvPr id="2050" name="Picture 2" descr="Mano de dibujos animados | Vector Premium">
            <a:extLst>
              <a:ext uri="{FF2B5EF4-FFF2-40B4-BE49-F238E27FC236}">
                <a16:creationId xmlns:a16="http://schemas.microsoft.com/office/drawing/2014/main" xmlns="" id="{C07FBDE5-CD22-419C-AB3F-BED0C1E89C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792" y="95867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24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163A7AA-466F-49FC-ADFF-D3F9B2E9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800DC9A-4DBE-4C72-B730-FE44B4437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Picture 2" descr="El número 5 en español para niños - Videos Aprende - YouTube">
            <a:extLst>
              <a:ext uri="{FF2B5EF4-FFF2-40B4-BE49-F238E27FC236}">
                <a16:creationId xmlns:a16="http://schemas.microsoft.com/office/drawing/2014/main" xmlns="" id="{EB65605F-E310-457E-AFF7-E021D3FC08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1830" y="350196"/>
            <a:ext cx="11575915" cy="610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48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809C0BCD-BEE9-423F-A51C-BCCD8E5EAA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9998D094-42B2-42BA-AA14-E8FBE073A5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8465D64B-59F4-4BDC-B833-A17EF1E046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63FE6F10-B3AD-4403-94CA-F511552869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xmlns="" id="{364D6A39-A4F7-4B00-9F42-3BC67177DB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13553ADF-88A1-4645-B819-890CA3DF7D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B5D0D97D-7911-4A25-88E2-4D81FD4AB2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F9BE44-6080-49AF-8510-74925659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3400" b="1" cap="all">
                <a:solidFill>
                  <a:srgbClr val="FFFFFF"/>
                </a:solidFill>
              </a:rPr>
              <a:t>. Lo más probable es que las y los niños(as) le muestren los dedos de una mano.</a:t>
            </a:r>
            <a:br>
              <a:rPr lang="en-US" sz="3400" b="1" cap="all">
                <a:solidFill>
                  <a:srgbClr val="FFFFFF"/>
                </a:solidFill>
              </a:rPr>
            </a:br>
            <a:endParaRPr lang="en-US" sz="3400" b="1" cap="all">
              <a:solidFill>
                <a:srgbClr val="FFFFFF"/>
              </a:solidFill>
            </a:endParaRPr>
          </a:p>
        </p:txBody>
      </p:sp>
      <p:pic>
        <p:nvPicPr>
          <p:cNvPr id="4098" name="Picture 2" descr="Para Niños Y Manos Adultos Stock Vector - FreeImages.com">
            <a:extLst>
              <a:ext uri="{FF2B5EF4-FFF2-40B4-BE49-F238E27FC236}">
                <a16:creationId xmlns:a16="http://schemas.microsoft.com/office/drawing/2014/main" xmlns="" id="{85DBDC0B-B841-44A4-AAF5-1BEA2D9E5A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68"/>
          <a:stretch/>
        </p:blipFill>
        <p:spPr bwMode="auto">
          <a:xfrm>
            <a:off x="872064" y="857675"/>
            <a:ext cx="6045576" cy="514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06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0FED303-A1FC-46B9-99EF-5FC98D427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1800" b="1" cap="all" dirty="0">
                <a:solidFill>
                  <a:srgbClr val="FFFFFF"/>
                </a:solidFill>
              </a:rPr>
              <a:t/>
            </a:r>
            <a:br>
              <a:rPr lang="en-US" sz="1800" b="1" cap="all" dirty="0">
                <a:solidFill>
                  <a:srgbClr val="FFFFFF"/>
                </a:solidFill>
              </a:rPr>
            </a:br>
            <a:r>
              <a:rPr lang="en-US" sz="1800" b="1" cap="all" dirty="0">
                <a:solidFill>
                  <a:srgbClr val="FFFFFF"/>
                </a:solidFill>
              </a:rPr>
              <a:t/>
            </a:r>
            <a:br>
              <a:rPr lang="en-US" sz="1800" b="1" cap="all" dirty="0">
                <a:solidFill>
                  <a:srgbClr val="FFFFFF"/>
                </a:solidFill>
              </a:rPr>
            </a:br>
            <a:r>
              <a:rPr lang="en-US" sz="1800" b="1" cap="all" dirty="0">
                <a:solidFill>
                  <a:srgbClr val="FFFFFF"/>
                </a:solidFill>
              </a:rPr>
              <a:t/>
            </a:r>
            <a:br>
              <a:rPr lang="en-US" sz="1800" b="1" cap="all" dirty="0">
                <a:solidFill>
                  <a:srgbClr val="FFFFFF"/>
                </a:solidFill>
              </a:rPr>
            </a:br>
            <a:r>
              <a:rPr lang="en-US" sz="1800" b="1" cap="all" dirty="0">
                <a:solidFill>
                  <a:srgbClr val="FFFFFF"/>
                </a:solidFill>
              </a:rPr>
              <a:t/>
            </a:r>
            <a:br>
              <a:rPr lang="en-US" sz="1800" b="1" cap="all" dirty="0">
                <a:solidFill>
                  <a:srgbClr val="FFFFFF"/>
                </a:solidFill>
              </a:rPr>
            </a:br>
            <a:r>
              <a:rPr lang="en-US" sz="1800" b="1" cap="all" dirty="0">
                <a:solidFill>
                  <a:srgbClr val="FFFFFF"/>
                </a:solidFill>
              </a:rPr>
              <a:t/>
            </a:r>
            <a:br>
              <a:rPr lang="en-US" sz="1800" b="1" cap="all" dirty="0">
                <a:solidFill>
                  <a:srgbClr val="FFFFFF"/>
                </a:solidFill>
              </a:rPr>
            </a:br>
            <a:r>
              <a:rPr lang="en-US" sz="1800" b="1" cap="all" dirty="0">
                <a:solidFill>
                  <a:srgbClr val="FFFFFF"/>
                </a:solidFill>
              </a:rPr>
              <a:t/>
            </a:r>
            <a:br>
              <a:rPr lang="en-US" sz="1800" b="1" cap="all" dirty="0">
                <a:solidFill>
                  <a:srgbClr val="FFFFFF"/>
                </a:solidFill>
              </a:rPr>
            </a:br>
            <a:r>
              <a:rPr lang="en-US" sz="1800" b="1" cap="all" dirty="0" err="1">
                <a:solidFill>
                  <a:srgbClr val="FFFFFF"/>
                </a:solidFill>
              </a:rPr>
              <a:t>En</a:t>
            </a:r>
            <a:r>
              <a:rPr lang="en-US" sz="1800" b="1" cap="all" dirty="0">
                <a:solidFill>
                  <a:srgbClr val="FFFFFF"/>
                </a:solidFill>
              </a:rPr>
              <a:t> una </a:t>
            </a:r>
            <a:r>
              <a:rPr lang="en-US" sz="1800" b="1" cap="all" dirty="0" err="1">
                <a:solidFill>
                  <a:srgbClr val="FFFFFF"/>
                </a:solidFill>
              </a:rPr>
              <a:t>segunda</a:t>
            </a:r>
            <a:r>
              <a:rPr lang="en-US" sz="1800" b="1" cap="all" dirty="0">
                <a:solidFill>
                  <a:srgbClr val="FFFFFF"/>
                </a:solidFill>
              </a:rPr>
              <a:t> instancia, </a:t>
            </a:r>
            <a:r>
              <a:rPr lang="en-US" sz="1800" b="1" cap="all" dirty="0" err="1">
                <a:solidFill>
                  <a:srgbClr val="FFFFFF"/>
                </a:solidFill>
              </a:rPr>
              <a:t>si</a:t>
            </a:r>
            <a:r>
              <a:rPr lang="en-US" sz="1800" b="1" cap="all" dirty="0">
                <a:solidFill>
                  <a:srgbClr val="FFFFFF"/>
                </a:solidFill>
              </a:rPr>
              <a:t> lo </a:t>
            </a:r>
            <a:r>
              <a:rPr lang="en-US" sz="1800" b="1" cap="all" dirty="0" err="1">
                <a:solidFill>
                  <a:srgbClr val="FFFFFF"/>
                </a:solidFill>
              </a:rPr>
              <a:t>amerita</a:t>
            </a:r>
            <a:r>
              <a:rPr lang="en-US" sz="1800" b="1" cap="all" dirty="0">
                <a:solidFill>
                  <a:srgbClr val="FFFFFF"/>
                </a:solidFill>
              </a:rPr>
              <a:t>, </a:t>
            </a:r>
            <a:r>
              <a:rPr lang="en-US" sz="1800" b="1" cap="all" dirty="0" err="1">
                <a:solidFill>
                  <a:srgbClr val="FFFFFF"/>
                </a:solidFill>
              </a:rPr>
              <a:t>indique</a:t>
            </a:r>
            <a:r>
              <a:rPr lang="en-US" sz="1800" b="1" cap="all" dirty="0">
                <a:solidFill>
                  <a:srgbClr val="FFFFFF"/>
                </a:solidFill>
              </a:rPr>
              <a:t> a sus </a:t>
            </a:r>
            <a:r>
              <a:rPr lang="en-US" sz="1800" b="1" cap="all" dirty="0" err="1">
                <a:solidFill>
                  <a:srgbClr val="FFFFFF"/>
                </a:solidFill>
              </a:rPr>
              <a:t>estudiantes</a:t>
            </a:r>
            <a:r>
              <a:rPr lang="en-US" sz="1800" b="1" cap="all" dirty="0">
                <a:solidFill>
                  <a:srgbClr val="FFFFFF"/>
                </a:solidFill>
              </a:rPr>
              <a:t> que le </a:t>
            </a:r>
            <a:r>
              <a:rPr lang="en-US" sz="1800" b="1" cap="all" dirty="0" err="1">
                <a:solidFill>
                  <a:srgbClr val="FFFFFF"/>
                </a:solidFill>
              </a:rPr>
              <a:t>representen</a:t>
            </a:r>
            <a:r>
              <a:rPr lang="en-US" sz="1800" b="1" cap="all" dirty="0">
                <a:solidFill>
                  <a:srgbClr val="FFFFFF"/>
                </a:solidFill>
              </a:rPr>
              <a:t> el </a:t>
            </a:r>
            <a:r>
              <a:rPr lang="en-US" sz="1800" b="1" cap="all" dirty="0" err="1">
                <a:solidFill>
                  <a:srgbClr val="FFFFFF"/>
                </a:solidFill>
              </a:rPr>
              <a:t>numero</a:t>
            </a:r>
            <a:r>
              <a:rPr lang="en-US" sz="1800" b="1" cap="all" dirty="0">
                <a:solidFill>
                  <a:srgbClr val="FFFFFF"/>
                </a:solidFill>
              </a:rPr>
              <a:t> 7  con los </a:t>
            </a:r>
            <a:r>
              <a:rPr lang="en-US" sz="1800" b="1" cap="all" dirty="0" err="1">
                <a:solidFill>
                  <a:srgbClr val="FFFFFF"/>
                </a:solidFill>
              </a:rPr>
              <a:t>dedos</a:t>
            </a:r>
            <a:r>
              <a:rPr lang="en-US" sz="1800" b="1" cap="all" dirty="0">
                <a:solidFill>
                  <a:srgbClr val="FFFFFF"/>
                </a:solidFill>
              </a:rPr>
              <a:t> de las dos manos. </a:t>
            </a:r>
          </a:p>
        </p:txBody>
      </p:sp>
      <p:pic>
        <p:nvPicPr>
          <p:cNvPr id="4" name="Marcador de contenido 3" descr="Ilustración vectorial de contar la mano | Vector Premium">
            <a:extLst>
              <a:ext uri="{FF2B5EF4-FFF2-40B4-BE49-F238E27FC236}">
                <a16:creationId xmlns:a16="http://schemas.microsoft.com/office/drawing/2014/main" xmlns="" id="{0DCB9FBD-6D62-4775-B6EC-6EB91CB34266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7" t="51632" r="59105" b="5434"/>
          <a:stretch/>
        </p:blipFill>
        <p:spPr bwMode="auto">
          <a:xfrm>
            <a:off x="1843779" y="857675"/>
            <a:ext cx="4102146" cy="5140669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04178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5815341-F9FF-4722-A237-0300658EC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2600" b="1" cap="all" dirty="0" err="1">
                <a:solidFill>
                  <a:srgbClr val="FFFFFF"/>
                </a:solidFill>
              </a:rPr>
              <a:t>En</a:t>
            </a:r>
            <a:r>
              <a:rPr lang="en-US" sz="2600" b="1" cap="all" dirty="0">
                <a:solidFill>
                  <a:srgbClr val="FFFFFF"/>
                </a:solidFill>
              </a:rPr>
              <a:t> una </a:t>
            </a:r>
            <a:r>
              <a:rPr lang="en-US" sz="2600" b="1" cap="all" dirty="0" err="1">
                <a:solidFill>
                  <a:srgbClr val="FFFFFF"/>
                </a:solidFill>
              </a:rPr>
              <a:t>tercera</a:t>
            </a:r>
            <a:r>
              <a:rPr lang="en-US" sz="2600" b="1" cap="all" dirty="0">
                <a:solidFill>
                  <a:srgbClr val="FFFFFF"/>
                </a:solidFill>
              </a:rPr>
              <a:t>   instancia, </a:t>
            </a:r>
            <a:r>
              <a:rPr lang="en-US" sz="2600" b="1" cap="all" dirty="0" err="1">
                <a:solidFill>
                  <a:srgbClr val="FFFFFF"/>
                </a:solidFill>
              </a:rPr>
              <a:t>si</a:t>
            </a:r>
            <a:r>
              <a:rPr lang="en-US" sz="2600" b="1" cap="all" dirty="0">
                <a:solidFill>
                  <a:srgbClr val="FFFFFF"/>
                </a:solidFill>
              </a:rPr>
              <a:t> lo </a:t>
            </a:r>
            <a:r>
              <a:rPr lang="en-US" sz="2600" b="1" cap="all" dirty="0" err="1">
                <a:solidFill>
                  <a:srgbClr val="FFFFFF"/>
                </a:solidFill>
              </a:rPr>
              <a:t>amerita</a:t>
            </a:r>
            <a:r>
              <a:rPr lang="en-US" sz="2600" b="1" cap="all" dirty="0">
                <a:solidFill>
                  <a:srgbClr val="FFFFFF"/>
                </a:solidFill>
              </a:rPr>
              <a:t>, </a:t>
            </a:r>
            <a:r>
              <a:rPr lang="en-US" sz="2600" b="1" cap="all" dirty="0" err="1">
                <a:solidFill>
                  <a:srgbClr val="FFFFFF"/>
                </a:solidFill>
              </a:rPr>
              <a:t>indique</a:t>
            </a:r>
            <a:r>
              <a:rPr lang="en-US" sz="2600" b="1" cap="all" dirty="0">
                <a:solidFill>
                  <a:srgbClr val="FFFFFF"/>
                </a:solidFill>
              </a:rPr>
              <a:t> a sus </a:t>
            </a:r>
            <a:r>
              <a:rPr lang="en-US" sz="2600" b="1" cap="all" dirty="0" err="1">
                <a:solidFill>
                  <a:srgbClr val="FFFFFF"/>
                </a:solidFill>
              </a:rPr>
              <a:t>estudiantes</a:t>
            </a:r>
            <a:r>
              <a:rPr lang="en-US" sz="2600" b="1" cap="all" dirty="0">
                <a:solidFill>
                  <a:srgbClr val="FFFFFF"/>
                </a:solidFill>
              </a:rPr>
              <a:t> que le </a:t>
            </a:r>
            <a:r>
              <a:rPr lang="en-US" sz="2600" b="1" cap="all" dirty="0" err="1">
                <a:solidFill>
                  <a:srgbClr val="FFFFFF"/>
                </a:solidFill>
              </a:rPr>
              <a:t>representen</a:t>
            </a:r>
            <a:r>
              <a:rPr lang="en-US" sz="2600" b="1" cap="all" dirty="0">
                <a:solidFill>
                  <a:srgbClr val="FFFFFF"/>
                </a:solidFill>
              </a:rPr>
              <a:t> el </a:t>
            </a:r>
            <a:r>
              <a:rPr lang="en-US" sz="2600" b="1" cap="all" dirty="0" err="1">
                <a:solidFill>
                  <a:srgbClr val="FFFFFF"/>
                </a:solidFill>
              </a:rPr>
              <a:t>numero</a:t>
            </a:r>
            <a:r>
              <a:rPr lang="en-US" sz="2600" b="1" cap="all" dirty="0">
                <a:solidFill>
                  <a:srgbClr val="FFFFFF"/>
                </a:solidFill>
              </a:rPr>
              <a:t> 10 con los </a:t>
            </a:r>
            <a:r>
              <a:rPr lang="en-US" sz="2600" b="1" cap="all" dirty="0" err="1">
                <a:solidFill>
                  <a:srgbClr val="FFFFFF"/>
                </a:solidFill>
              </a:rPr>
              <a:t>dedos</a:t>
            </a:r>
            <a:r>
              <a:rPr lang="en-US" sz="2600" b="1" cap="all" dirty="0">
                <a:solidFill>
                  <a:srgbClr val="FFFFFF"/>
                </a:solidFill>
              </a:rPr>
              <a:t> de las dos manos.</a:t>
            </a:r>
          </a:p>
        </p:txBody>
      </p:sp>
      <p:pic>
        <p:nvPicPr>
          <p:cNvPr id="4" name="Marcador de contenido 3" descr="Ilustración vectorial de contar la mano | Vector Premium">
            <a:extLst>
              <a:ext uri="{FF2B5EF4-FFF2-40B4-BE49-F238E27FC236}">
                <a16:creationId xmlns:a16="http://schemas.microsoft.com/office/drawing/2014/main" xmlns="" id="{52E6BF8C-0A66-4793-8982-C95D73754BD6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80" t="51631" b="6522"/>
          <a:stretch/>
        </p:blipFill>
        <p:spPr bwMode="auto">
          <a:xfrm>
            <a:off x="1289507" y="857675"/>
            <a:ext cx="5210691" cy="5140669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0716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79CBD3C9-4E66-426D-948E-7CF4778107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DB95FCF-AD96-482F-9FB8-CD95725E6E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64EEEC00-AD80-4734-BEE6-04CBDEC830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ED84DD6-8A68-4994-8094-8DDBE89BF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76049D7-366E-4AC9-B689-460CC28F8E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52944" y="246887"/>
            <a:ext cx="4397755" cy="6377939"/>
          </a:xfrm>
          <a:prstGeom prst="rect">
            <a:avLst/>
          </a:prstGeom>
          <a:solidFill>
            <a:srgbClr val="A6B727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C9E91F8-C4AE-4EB0-8B76-FF3F3FC718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8370284" y="4405863"/>
            <a:ext cx="27630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AD45A04-4150-4943-BB06-EEEDDD73BF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B5D9F4-E548-4377-81C6-0FB37D6A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138" y="857675"/>
            <a:ext cx="3113366" cy="36228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2600" b="1" cap="all" dirty="0" err="1">
                <a:solidFill>
                  <a:srgbClr val="FFFFFF"/>
                </a:solidFill>
              </a:rPr>
              <a:t>En</a:t>
            </a:r>
            <a:r>
              <a:rPr lang="en-US" sz="2600" b="1" cap="all" dirty="0">
                <a:solidFill>
                  <a:srgbClr val="FFFFFF"/>
                </a:solidFill>
              </a:rPr>
              <a:t> una </a:t>
            </a:r>
            <a:r>
              <a:rPr lang="en-US" sz="2600" b="1" cap="all" dirty="0" err="1">
                <a:solidFill>
                  <a:srgbClr val="FFFFFF"/>
                </a:solidFill>
              </a:rPr>
              <a:t>cuarta</a:t>
            </a:r>
            <a:r>
              <a:rPr lang="en-US" sz="2600" b="1" cap="all" dirty="0">
                <a:solidFill>
                  <a:srgbClr val="FFFFFF"/>
                </a:solidFill>
              </a:rPr>
              <a:t>   instancia, </a:t>
            </a:r>
            <a:r>
              <a:rPr lang="en-US" sz="2600" b="1" cap="all" dirty="0" err="1">
                <a:solidFill>
                  <a:srgbClr val="FFFFFF"/>
                </a:solidFill>
              </a:rPr>
              <a:t>si</a:t>
            </a:r>
            <a:r>
              <a:rPr lang="en-US" sz="2600" b="1" cap="all" dirty="0">
                <a:solidFill>
                  <a:srgbClr val="FFFFFF"/>
                </a:solidFill>
              </a:rPr>
              <a:t> lo </a:t>
            </a:r>
            <a:r>
              <a:rPr lang="en-US" sz="2600" b="1" cap="all" dirty="0" err="1">
                <a:solidFill>
                  <a:srgbClr val="FFFFFF"/>
                </a:solidFill>
              </a:rPr>
              <a:t>amerita</a:t>
            </a:r>
            <a:r>
              <a:rPr lang="en-US" sz="2600" b="1" cap="all" dirty="0">
                <a:solidFill>
                  <a:srgbClr val="FFFFFF"/>
                </a:solidFill>
              </a:rPr>
              <a:t>, </a:t>
            </a:r>
            <a:r>
              <a:rPr lang="en-US" sz="2600" b="1" cap="all" dirty="0" err="1">
                <a:solidFill>
                  <a:srgbClr val="FFFFFF"/>
                </a:solidFill>
              </a:rPr>
              <a:t>indique</a:t>
            </a:r>
            <a:r>
              <a:rPr lang="en-US" sz="2600" b="1" cap="all" dirty="0">
                <a:solidFill>
                  <a:srgbClr val="FFFFFF"/>
                </a:solidFill>
              </a:rPr>
              <a:t> a sus </a:t>
            </a:r>
            <a:r>
              <a:rPr lang="en-US" sz="2600" b="1" cap="all" dirty="0" err="1">
                <a:solidFill>
                  <a:srgbClr val="FFFFFF"/>
                </a:solidFill>
              </a:rPr>
              <a:t>estudiantes</a:t>
            </a:r>
            <a:r>
              <a:rPr lang="en-US" sz="2600" b="1" cap="all" dirty="0">
                <a:solidFill>
                  <a:srgbClr val="FFFFFF"/>
                </a:solidFill>
              </a:rPr>
              <a:t> que le </a:t>
            </a:r>
            <a:r>
              <a:rPr lang="en-US" sz="2600" b="1" cap="all" dirty="0" err="1">
                <a:solidFill>
                  <a:srgbClr val="FFFFFF"/>
                </a:solidFill>
              </a:rPr>
              <a:t>representen</a:t>
            </a:r>
            <a:r>
              <a:rPr lang="en-US" sz="2600" b="1" cap="all" dirty="0">
                <a:solidFill>
                  <a:srgbClr val="FFFFFF"/>
                </a:solidFill>
              </a:rPr>
              <a:t> el </a:t>
            </a:r>
            <a:r>
              <a:rPr lang="en-US" sz="2600" b="1" cap="all" dirty="0" err="1">
                <a:solidFill>
                  <a:srgbClr val="FFFFFF"/>
                </a:solidFill>
              </a:rPr>
              <a:t>numero</a:t>
            </a:r>
            <a:r>
              <a:rPr lang="en-US" sz="2600" b="1" cap="all" dirty="0">
                <a:solidFill>
                  <a:srgbClr val="FFFFFF"/>
                </a:solidFill>
              </a:rPr>
              <a:t> 4 con los </a:t>
            </a:r>
            <a:r>
              <a:rPr lang="en-US" sz="2600" b="1" cap="all" dirty="0" err="1">
                <a:solidFill>
                  <a:srgbClr val="FFFFFF"/>
                </a:solidFill>
              </a:rPr>
              <a:t>dedos</a:t>
            </a:r>
            <a:r>
              <a:rPr lang="en-US" sz="2600" b="1" cap="all" dirty="0">
                <a:solidFill>
                  <a:srgbClr val="FFFFFF"/>
                </a:solidFill>
              </a:rPr>
              <a:t> de las dos manos.</a:t>
            </a:r>
          </a:p>
        </p:txBody>
      </p:sp>
      <p:pic>
        <p:nvPicPr>
          <p:cNvPr id="4" name="Marcador de contenido 3" descr="Ilustración vectorial de contar la mano | Vector Premium">
            <a:extLst>
              <a:ext uri="{FF2B5EF4-FFF2-40B4-BE49-F238E27FC236}">
                <a16:creationId xmlns:a16="http://schemas.microsoft.com/office/drawing/2014/main" xmlns="" id="{C7763F76-6C8C-410D-B1A6-99C26CC30034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11" t="4619" r="13898" b="52175"/>
          <a:stretch/>
        </p:blipFill>
        <p:spPr bwMode="auto">
          <a:xfrm>
            <a:off x="2083210" y="857675"/>
            <a:ext cx="3623284" cy="5140669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70305757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190</Words>
  <Application>Microsoft Office PowerPoint</Application>
  <PresentationFormat>Panorámica</PresentationFormat>
  <Paragraphs>19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Corbel</vt:lpstr>
      <vt:lpstr>Base</vt:lpstr>
      <vt:lpstr>A  contar </vt:lpstr>
      <vt:lpstr>REPRESENATaCIONES Y COMBINACIONES </vt:lpstr>
      <vt:lpstr>solicite a su hijo(a) que cuenten los dedos de sus manos en voz alta. </vt:lpstr>
      <vt:lpstr>Luego, solicíteles que con sus manos muestren el número 5</vt:lpstr>
      <vt:lpstr>Presentación de PowerPoint</vt:lpstr>
      <vt:lpstr>. Lo más probable es que las y los niños(as) le muestren los dedos de una mano. </vt:lpstr>
      <vt:lpstr>      En una segunda instancia, si lo amerita, indique a sus estudiantes que le representen el numero 7  con los dedos de las dos manos. </vt:lpstr>
      <vt:lpstr>En una tercera   instancia, si lo amerita, indique a sus estudiantes que le representen el numero 10 con los dedos de las dos manos.</vt:lpstr>
      <vt:lpstr>En una cuarta   instancia, si lo amerita, indique a sus estudiantes que le representen el numero 4 con los dedos de las dos manos.</vt:lpstr>
      <vt:lpstr>En una quinta  instancia, si lo amerita, indique a sus estudiantes que le representen el numero 8 con los dedos de las dos manos.</vt:lpstr>
      <vt:lpstr>Una vez que los niños hayan realizado los  ejercicio con los dedos de las manos</vt:lpstr>
      <vt:lpstr>Los ponemos a sumar </vt:lpstr>
      <vt:lpstr>Recuerda que el símbolo,para sumar es una cruz  </vt:lpstr>
      <vt:lpstr>Observar atentamente </vt:lpstr>
      <vt:lpstr>. Responder las siguiente preguntas ¿cuantos es  5 dedos de tu mano mas uno ?   </vt:lpstr>
      <vt:lpstr>No olvidar realizar los ejercicios con tus dedos de las manos </vt:lpstr>
      <vt:lpstr>Responder </vt:lpstr>
      <vt:lpstr>Responder </vt:lpstr>
      <vt:lpstr>Responder sumando con tus manos </vt:lpstr>
      <vt:lpstr>Felicitaciones realizaste tus ejercisios muy bien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 contar</dc:title>
  <dc:creator>javi bascuñan</dc:creator>
  <cp:lastModifiedBy>Usuario de Windows</cp:lastModifiedBy>
  <cp:revision>4</cp:revision>
  <dcterms:created xsi:type="dcterms:W3CDTF">2020-04-26T10:15:57Z</dcterms:created>
  <dcterms:modified xsi:type="dcterms:W3CDTF">2020-04-28T03:02:32Z</dcterms:modified>
</cp:coreProperties>
</file>